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7" r:id="rId3"/>
    <p:sldId id="258" r:id="rId4"/>
    <p:sldId id="259" r:id="rId5"/>
    <p:sldId id="28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145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1D487E-61D3-4045-B194-18E864F2BB7A}" type="datetimeFigureOut">
              <a:rPr lang="en-US" smtClean="0"/>
              <a:t>8/12/2012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5705A5A-942E-47AB-B27F-B617BA983C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1D487E-61D3-4045-B194-18E864F2BB7A}" type="datetimeFigureOut">
              <a:rPr lang="en-US" smtClean="0"/>
              <a:t>8/12/2012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705A5A-942E-47AB-B27F-B617BA983C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1D487E-61D3-4045-B194-18E864F2BB7A}" type="datetimeFigureOut">
              <a:rPr lang="en-US" smtClean="0"/>
              <a:t>8/12/2012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705A5A-942E-47AB-B27F-B617BA983C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92100"/>
            <a:ext cx="8229600" cy="5727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ABA9D-C8E2-458E-AFB8-118C193FC8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1D487E-61D3-4045-B194-18E864F2BB7A}" type="datetimeFigureOut">
              <a:rPr lang="en-US" smtClean="0"/>
              <a:t>8/12/2012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705A5A-942E-47AB-B27F-B617BA983CC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1D487E-61D3-4045-B194-18E864F2BB7A}" type="datetimeFigureOut">
              <a:rPr lang="en-US" smtClean="0"/>
              <a:t>8/12/2012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705A5A-942E-47AB-B27F-B617BA983CC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1D487E-61D3-4045-B194-18E864F2BB7A}" type="datetimeFigureOut">
              <a:rPr lang="en-US" smtClean="0"/>
              <a:t>8/12/2012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705A5A-942E-47AB-B27F-B617BA983CC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1D487E-61D3-4045-B194-18E864F2BB7A}" type="datetimeFigureOut">
              <a:rPr lang="en-US" smtClean="0"/>
              <a:t>8/12/2012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705A5A-942E-47AB-B27F-B617BA983C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1D487E-61D3-4045-B194-18E864F2BB7A}" type="datetimeFigureOut">
              <a:rPr lang="en-US" smtClean="0"/>
              <a:t>8/12/2012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705A5A-942E-47AB-B27F-B617BA983CC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1D487E-61D3-4045-B194-18E864F2BB7A}" type="datetimeFigureOut">
              <a:rPr lang="en-US" smtClean="0"/>
              <a:t>8/12/2012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705A5A-942E-47AB-B27F-B617BA983C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81D487E-61D3-4045-B194-18E864F2BB7A}" type="datetimeFigureOut">
              <a:rPr lang="en-US" smtClean="0"/>
              <a:t>8/12/2012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705A5A-942E-47AB-B27F-B617BA983C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1D487E-61D3-4045-B194-18E864F2BB7A}" type="datetimeFigureOut">
              <a:rPr lang="en-US" smtClean="0"/>
              <a:t>8/12/2012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5705A5A-942E-47AB-B27F-B617BA983CC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81D487E-61D3-4045-B194-18E864F2BB7A}" type="datetimeFigureOut">
              <a:rPr lang="en-US" smtClean="0"/>
              <a:t>8/12/2012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5705A5A-942E-47AB-B27F-B617BA983CC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32194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Companion planting, Calorie and carbon farming, special root crops, open pollinated seeds, whole system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Samuel Nderitu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G-BIACK – THIKA KENYA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590800"/>
            <a:ext cx="77724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i="1" dirty="0" smtClean="0"/>
              <a:t>Hot</a:t>
            </a:r>
            <a:r>
              <a:rPr lang="en-US" sz="3600" dirty="0" smtClean="0"/>
              <a:t> Weather Carbon- and Calorie-Efficient Crops Include</a:t>
            </a:r>
            <a:r>
              <a:rPr lang="en-US" sz="3600" dirty="0" smtClean="0">
                <a:latin typeface="Papyrus" pitchFamily="66" charset="0"/>
              </a:rPr>
              <a:t>: </a:t>
            </a:r>
            <a:r>
              <a:rPr lang="en-US" sz="3600" dirty="0" smtClean="0"/>
              <a:t>Corn, Sorghum, Pearl Millet, Amaranth, and Sunflowers</a:t>
            </a:r>
            <a:endParaRPr lang="en-US" dirty="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562600"/>
            <a:ext cx="6400800" cy="76200"/>
          </a:xfrm>
        </p:spPr>
        <p:txBody>
          <a:bodyPr>
            <a:normAutofit fontScale="25000" lnSpcReduction="2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endParaRPr lang="en-US" sz="800" smtClean="0"/>
          </a:p>
        </p:txBody>
      </p:sp>
    </p:spTree>
  </p:cSld>
  <p:clrMapOvr>
    <a:masterClrMapping/>
  </p:clrMapOvr>
  <p:transition advTm="6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67000"/>
            <a:ext cx="77724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i="1" smtClean="0"/>
              <a:t>Cold</a:t>
            </a:r>
            <a:r>
              <a:rPr lang="en-US" sz="3600" smtClean="0"/>
              <a:t> Weather Carbon- and Calorie-Efficient Crops Include:</a:t>
            </a:r>
            <a:br>
              <a:rPr lang="en-US" sz="3600" smtClean="0"/>
            </a:br>
            <a:r>
              <a:rPr lang="en-US" sz="3600" smtClean="0"/>
              <a:t/>
            </a:r>
            <a:br>
              <a:rPr lang="en-US" sz="3600" smtClean="0"/>
            </a:br>
            <a:r>
              <a:rPr lang="en-US" sz="3600" smtClean="0"/>
              <a:t>Wheat, Cereal Rye, Oats, Barley and Fava Beans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ubTitle" idx="1"/>
          </p:nvPr>
        </p:nvSpPr>
        <p:spPr>
          <a:xfrm flipV="1">
            <a:off x="1371600" y="5638800"/>
            <a:ext cx="6400800" cy="76200"/>
          </a:xfrm>
        </p:spPr>
        <p:txBody>
          <a:bodyPr>
            <a:normAutofit fontScale="25000" lnSpcReduction="2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endParaRPr lang="en-US" sz="800" smtClean="0"/>
          </a:p>
        </p:txBody>
      </p:sp>
    </p:spTree>
  </p:cSld>
  <p:clrMapOvr>
    <a:masterClrMapping/>
  </p:clrMapOvr>
  <p:transition advTm="6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 cstate="print"/>
          <a:srcRect r="909" b="11842"/>
          <a:stretch>
            <a:fillRect/>
          </a:stretch>
        </p:blipFill>
        <p:spPr bwMode="auto">
          <a:xfrm>
            <a:off x="228600" y="990600"/>
            <a:ext cx="83058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1524000" y="457200"/>
            <a:ext cx="4953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CARBON CROPS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8862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SPECIAL  CROPS:</a:t>
            </a:r>
            <a:br>
              <a:rPr lang="en-US" sz="3600" dirty="0" smtClean="0"/>
            </a:br>
            <a:r>
              <a:rPr lang="en-US" sz="3600" dirty="0" smtClean="0">
                <a:latin typeface="Papyrus" pitchFamily="66" charset="0"/>
              </a:rPr>
              <a:t/>
            </a:r>
            <a:br>
              <a:rPr lang="en-US" sz="3600" dirty="0" smtClean="0">
                <a:latin typeface="Papyrus" pitchFamily="66" charset="0"/>
              </a:rPr>
            </a:br>
            <a:r>
              <a:rPr lang="en-US" sz="3600" dirty="0" smtClean="0"/>
              <a:t>Grow Up to 20 Times the Calories </a:t>
            </a:r>
            <a:br>
              <a:rPr lang="en-US" sz="3600" dirty="0" smtClean="0"/>
            </a:br>
            <a:r>
              <a:rPr lang="en-US" sz="3600" dirty="0" smtClean="0"/>
              <a:t>Per Unit of Area Per Unit of Time</a:t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 —In About 30% of Your Growing Area</a:t>
            </a:r>
            <a:br>
              <a:rPr lang="en-US" sz="3600" dirty="0" smtClean="0"/>
            </a:br>
            <a:r>
              <a:rPr lang="en-US" sz="3600" dirty="0" smtClean="0">
                <a:latin typeface="Papyrus" pitchFamily="66" charset="0"/>
              </a:rPr>
              <a:t/>
            </a:r>
            <a:br>
              <a:rPr lang="en-US" sz="3600" dirty="0" smtClean="0">
                <a:latin typeface="Papyrus" pitchFamily="66" charset="0"/>
              </a:rPr>
            </a:br>
            <a:endParaRPr lang="en-US" sz="3600" dirty="0" smtClean="0">
              <a:latin typeface="Papyrus" pitchFamily="66" charset="0"/>
            </a:endParaRP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96200" y="5562600"/>
            <a:ext cx="76200" cy="76200"/>
          </a:xfrm>
        </p:spPr>
        <p:txBody>
          <a:bodyPr>
            <a:normAutofit fontScale="25000" lnSpcReduction="2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endParaRPr lang="en-US" sz="800" smtClean="0"/>
          </a:p>
        </p:txBody>
      </p:sp>
    </p:spTree>
  </p:cSld>
  <p:clrMapOvr>
    <a:masterClrMapping/>
  </p:clrMapOvr>
  <p:transition advTm="400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2286000"/>
            <a:ext cx="7772400" cy="2971800"/>
          </a:xfrm>
        </p:spPr>
        <p:txBody>
          <a:bodyPr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600" dirty="0" smtClean="0"/>
              <a:t>With:</a:t>
            </a:r>
            <a:br>
              <a:rPr lang="en-US" sz="3600" dirty="0" smtClean="0"/>
            </a:br>
            <a:r>
              <a:rPr lang="en-US" sz="3600" dirty="0" smtClean="0"/>
              <a:t>•  Potatoes</a:t>
            </a:r>
            <a:br>
              <a:rPr lang="en-US" sz="3600" dirty="0" smtClean="0"/>
            </a:br>
            <a:r>
              <a:rPr lang="en-US" sz="3600" dirty="0" smtClean="0"/>
              <a:t>•  Sweet Potatoes</a:t>
            </a:r>
            <a:br>
              <a:rPr lang="en-US" sz="3600" dirty="0" smtClean="0"/>
            </a:br>
            <a:r>
              <a:rPr lang="en-US" sz="3600" dirty="0" smtClean="0"/>
              <a:t>•  Garlic</a:t>
            </a:r>
            <a:br>
              <a:rPr lang="en-US" sz="3600" dirty="0" smtClean="0"/>
            </a:br>
            <a:r>
              <a:rPr lang="en-US" sz="3600" dirty="0" smtClean="0"/>
              <a:t>•  Leeks</a:t>
            </a:r>
            <a:br>
              <a:rPr lang="en-US" sz="3600" dirty="0" smtClean="0"/>
            </a:br>
            <a:r>
              <a:rPr lang="en-US" sz="3600" dirty="0" smtClean="0"/>
              <a:t>•  Parsnips</a:t>
            </a:r>
            <a:br>
              <a:rPr lang="en-US" sz="3600" dirty="0" smtClean="0"/>
            </a:br>
            <a:r>
              <a:rPr lang="en-US" sz="3600" dirty="0" smtClean="0"/>
              <a:t>•  Salsify</a:t>
            </a:r>
            <a:endParaRPr lang="en-US" dirty="0" smtClean="0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subTitle" idx="1"/>
          </p:nvPr>
        </p:nvSpPr>
        <p:spPr>
          <a:xfrm flipH="1">
            <a:off x="6475413" y="5181600"/>
            <a:ext cx="80962" cy="76200"/>
          </a:xfrm>
        </p:spPr>
        <p:txBody>
          <a:bodyPr>
            <a:normAutofit fontScale="25000" lnSpcReduction="2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endParaRPr lang="en-US" sz="800" smtClean="0"/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09600"/>
            <a:ext cx="77724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/>
              <a:t>OPEN-POLLINATED SEEDS AND SEED SAVING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1905000"/>
            <a:ext cx="7467600" cy="4267200"/>
          </a:xfrm>
        </p:spPr>
        <p:txBody>
          <a:bodyPr/>
          <a:lstStyle/>
          <a:p>
            <a:pPr algn="l" eaLnBrk="1" hangingPunct="1"/>
            <a:r>
              <a:rPr lang="en-US" sz="2800" dirty="0"/>
              <a:t>W</a:t>
            </a:r>
            <a:r>
              <a:rPr lang="en-US" sz="2800" dirty="0" smtClean="0"/>
              <a:t>ith GROW BIOINTENSIVE agriculture techniques, high yields are obtained with normal open pollinated seeds which have been selected by nature over centuries because of their advantage. </a:t>
            </a:r>
          </a:p>
          <a:p>
            <a:pPr algn="l" eaLnBrk="1" hangingPunct="1">
              <a:buFontTx/>
              <a:buChar char="•"/>
            </a:pPr>
            <a:r>
              <a:rPr lang="en-US" sz="2800" dirty="0" smtClean="0"/>
              <a:t>Hybrids are not needed for excellent results. In this way, a wonderful variety can be grown while the world’s genetic diversity is preserved. </a:t>
            </a:r>
          </a:p>
        </p:txBody>
      </p:sp>
    </p:spTree>
  </p:cSld>
  <p:clrMapOvr>
    <a:masterClrMapping/>
  </p:clrMapOvr>
  <p:transition advTm="400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743200"/>
            <a:ext cx="7772400" cy="11430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sz="3600" dirty="0" smtClean="0"/>
              <a:t>Use Open-Pollinated Seeds </a:t>
            </a:r>
            <a:r>
              <a:rPr lang="en-US" sz="3600" dirty="0" smtClean="0"/>
              <a:t>to: </a:t>
            </a:r>
            <a:r>
              <a:rPr lang="en-US" sz="3600" dirty="0" smtClean="0"/>
              <a:t>Preserve Genetic Diversity </a:t>
            </a:r>
            <a:br>
              <a:rPr lang="en-US" sz="3600" dirty="0" smtClean="0"/>
            </a:br>
            <a:r>
              <a:rPr lang="en-US" sz="3600" dirty="0" smtClean="0"/>
              <a:t>Produce </a:t>
            </a:r>
            <a:r>
              <a:rPr lang="en-US" sz="3600" dirty="0"/>
              <a:t>y</a:t>
            </a:r>
            <a:r>
              <a:rPr lang="en-US" sz="3600" dirty="0" smtClean="0"/>
              <a:t>our </a:t>
            </a:r>
            <a:r>
              <a:rPr lang="en-US" sz="3600" dirty="0"/>
              <a:t>o</a:t>
            </a:r>
            <a:r>
              <a:rPr lang="en-US" sz="3600" dirty="0" smtClean="0"/>
              <a:t>wn </a:t>
            </a:r>
            <a:r>
              <a:rPr lang="en-US" sz="3600" dirty="0"/>
              <a:t>s</a:t>
            </a:r>
            <a:r>
              <a:rPr lang="en-US" sz="3600" dirty="0" smtClean="0"/>
              <a:t>eeds </a:t>
            </a:r>
            <a:r>
              <a:rPr lang="en-US" sz="3600" dirty="0" smtClean="0"/>
              <a:t>that are similar or identical to the parent(s) to </a:t>
            </a:r>
            <a:r>
              <a:rPr lang="en-US" sz="3600" dirty="0" smtClean="0"/>
              <a:t>reduce </a:t>
            </a:r>
            <a:r>
              <a:rPr lang="en-US" sz="3600" dirty="0" smtClean="0"/>
              <a:t>costs, and</a:t>
            </a:r>
            <a:br>
              <a:rPr lang="en-US" sz="3600" dirty="0" smtClean="0"/>
            </a:br>
            <a:r>
              <a:rPr lang="en-US" sz="3600" dirty="0"/>
              <a:t>E</a:t>
            </a:r>
            <a:r>
              <a:rPr lang="en-US" sz="3600" dirty="0"/>
              <a:t>nsure the seeds you prefer will always be available to you. 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subTitle" idx="1"/>
          </p:nvPr>
        </p:nvSpPr>
        <p:spPr>
          <a:xfrm flipH="1" flipV="1">
            <a:off x="1219200" y="5638800"/>
            <a:ext cx="152400" cy="76200"/>
          </a:xfrm>
        </p:spPr>
        <p:txBody>
          <a:bodyPr>
            <a:normAutofit fontScale="25000" lnSpcReduction="2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endParaRPr lang="en-US" sz="800" smtClean="0"/>
          </a:p>
        </p:txBody>
      </p:sp>
    </p:spTree>
  </p:cSld>
  <p:clrMapOvr>
    <a:masterClrMapping/>
  </p:clrMapOvr>
  <p:transition advTm="600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667000"/>
            <a:ext cx="77724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dirty="0" smtClean="0"/>
              <a:t>Generally you can grow </a:t>
            </a:r>
            <a:br>
              <a:rPr lang="en-US" sz="3600" dirty="0" smtClean="0"/>
            </a:br>
            <a:r>
              <a:rPr lang="en-US" sz="3600" dirty="0" smtClean="0"/>
              <a:t>all the seeds you need </a:t>
            </a:r>
            <a:br>
              <a:rPr lang="en-US" sz="3600" dirty="0" smtClean="0"/>
            </a:br>
            <a:r>
              <a:rPr lang="en-US" sz="3600" dirty="0" smtClean="0"/>
              <a:t>for next year’s garden or farm </a:t>
            </a:r>
            <a:br>
              <a:rPr lang="en-US" sz="3600" dirty="0" smtClean="0"/>
            </a:br>
            <a:r>
              <a:rPr lang="en-US" sz="3600" dirty="0" smtClean="0"/>
              <a:t>on an average of just </a:t>
            </a:r>
            <a:br>
              <a:rPr lang="en-US" sz="3600" dirty="0" smtClean="0"/>
            </a:br>
            <a:r>
              <a:rPr lang="en-US" sz="3600" dirty="0" smtClean="0"/>
              <a:t>3% more growing area!</a:t>
            </a:r>
            <a:endParaRPr lang="en-US" dirty="0" smtClean="0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subTitle" idx="1"/>
          </p:nvPr>
        </p:nvSpPr>
        <p:spPr>
          <a:xfrm flipV="1">
            <a:off x="6394450" y="5257800"/>
            <a:ext cx="80963" cy="76200"/>
          </a:xfrm>
        </p:spPr>
        <p:txBody>
          <a:bodyPr>
            <a:normAutofit fontScale="25000" lnSpcReduction="2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endParaRPr lang="en-US" sz="800" smtClean="0"/>
          </a:p>
        </p:txBody>
      </p:sp>
    </p:spTree>
  </p:cSld>
  <p:clrMapOvr>
    <a:masterClrMapping/>
  </p:clrMapOvr>
  <p:transition advTm="600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7724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 smtClean="0"/>
              <a:t>A WHOLE SYSTEM</a:t>
            </a:r>
            <a:endParaRPr lang="en-US" dirty="0" smtClean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2514600"/>
            <a:ext cx="7162800" cy="3810000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GBIA is a whole system and all the components must go together for optimum effect.</a:t>
            </a:r>
          </a:p>
          <a:p>
            <a:pPr algn="ctr" eaLnBrk="1" hangingPunct="1"/>
            <a:r>
              <a:rPr lang="en-US" dirty="0" smtClean="0"/>
              <a:t>If all the components are not used together, the soil can rapidly be depleted because of intensive planting.</a:t>
            </a:r>
          </a:p>
        </p:txBody>
      </p:sp>
    </p:spTree>
  </p:cSld>
  <p:clrMapOvr>
    <a:masterClrMapping/>
  </p:clrMapOvr>
  <p:transition advTm="400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165100"/>
            <a:ext cx="7543800" cy="6235700"/>
          </a:xfrm>
        </p:spPr>
      </p:pic>
    </p:spTree>
  </p:cSld>
  <p:clrMapOvr>
    <a:masterClrMapping/>
  </p:clrMapOvr>
  <p:transition advTm="6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3779838"/>
            <a:ext cx="8382000" cy="30781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This is the constructive use of plants’ relationships.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It is the placing together of plants having complementary physical demands.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They encourage life and growth of one another in one way or another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Attraction and repellants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Rotational practice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2390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COMPANION PLANTING</a:t>
            </a:r>
            <a:br>
              <a:rPr lang="en-US" sz="4000" dirty="0" smtClean="0"/>
            </a:br>
            <a:r>
              <a:rPr lang="en-US" sz="3200" dirty="0" smtClean="0"/>
              <a:t>Goal: Focus on whole garden to create a thriving mini ecosystem that has beneficial interrelationships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GROW BIOINTENSIVE </a:t>
            </a:r>
            <a:br>
              <a:rPr lang="en-US" sz="2800" smtClean="0"/>
            </a:br>
            <a:r>
              <a:rPr lang="en-US" sz="2800" smtClean="0"/>
              <a:t>has the capacity to “grow”</a:t>
            </a:r>
            <a:br>
              <a:rPr lang="en-US" sz="2800" smtClean="0"/>
            </a:br>
            <a:r>
              <a:rPr lang="en-US" sz="2800" smtClean="0"/>
              <a:t>1 inch of Farmable Soil </a:t>
            </a:r>
            <a:br>
              <a:rPr lang="en-US" sz="2800" smtClean="0"/>
            </a:br>
            <a:r>
              <a:rPr lang="en-US" sz="2800" smtClean="0"/>
              <a:t>in 8.5 Years</a:t>
            </a:r>
            <a:br>
              <a:rPr lang="en-US" sz="2800" smtClean="0"/>
            </a:br>
            <a:r>
              <a:rPr lang="en-US" sz="2800" smtClean="0"/>
              <a:t>—Instead of the</a:t>
            </a:r>
            <a:br>
              <a:rPr lang="en-US" sz="2800" smtClean="0"/>
            </a:br>
            <a:r>
              <a:rPr lang="en-US" sz="2800" smtClean="0"/>
              <a:t>500 to 2,000 Years</a:t>
            </a:r>
            <a:br>
              <a:rPr lang="en-US" sz="2800" smtClean="0"/>
            </a:br>
            <a:r>
              <a:rPr lang="en-US" sz="2800" smtClean="0"/>
              <a:t>Normally Required in Nature.</a:t>
            </a:r>
          </a:p>
        </p:txBody>
      </p:sp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GBIA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9600" y="276225"/>
            <a:ext cx="7315200" cy="5972175"/>
          </a:xfrm>
        </p:spPr>
      </p:pic>
    </p:spTree>
  </p:cSld>
  <p:clrMapOvr>
    <a:masterClrMapping/>
  </p:clrMapOvr>
  <p:transition advTm="600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1754188" y="3152775"/>
            <a:ext cx="6932612" cy="2867025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en-US" dirty="0" smtClean="0"/>
          </a:p>
          <a:p>
            <a:pPr algn="ctr" eaLnBrk="1" hangingPunct="1">
              <a:buFontTx/>
              <a:buNone/>
            </a:pPr>
            <a:endParaRPr lang="en-US" dirty="0" smtClean="0"/>
          </a:p>
          <a:p>
            <a:pPr algn="ctr" eaLnBrk="1" hangingPunct="1">
              <a:buFontTx/>
              <a:buNone/>
            </a:pPr>
            <a:endParaRPr lang="en-US" dirty="0" smtClean="0"/>
          </a:p>
          <a:p>
            <a:pPr algn="ctr" eaLnBrk="1" hangingPunct="1">
              <a:buFontTx/>
              <a:buNone/>
            </a:pPr>
            <a:endParaRPr lang="en-US" dirty="0" smtClean="0"/>
          </a:p>
        </p:txBody>
      </p:sp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371600"/>
            <a:ext cx="72390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latin typeface="Papyrus" pitchFamily="66" charset="0"/>
              </a:rPr>
              <a:t/>
            </a:r>
            <a:br>
              <a:rPr lang="en-US" sz="3600" dirty="0" smtClean="0">
                <a:latin typeface="Papyrus" pitchFamily="66" charset="0"/>
              </a:rPr>
            </a:br>
            <a:r>
              <a:rPr lang="en-US" sz="3600" dirty="0" smtClean="0">
                <a:latin typeface="Papyrus" pitchFamily="66" charset="0"/>
              </a:rPr>
              <a:t/>
            </a:r>
            <a:br>
              <a:rPr lang="en-US" sz="3600" dirty="0" smtClean="0">
                <a:latin typeface="Papyrus" pitchFamily="66" charset="0"/>
              </a:rPr>
            </a:br>
            <a:r>
              <a:rPr lang="en-US" sz="3600" dirty="0" smtClean="0">
                <a:latin typeface="Papyrus" pitchFamily="66" charset="0"/>
              </a:rPr>
              <a:t/>
            </a:r>
            <a:br>
              <a:rPr lang="en-US" sz="3600" dirty="0" smtClean="0">
                <a:latin typeface="Papyrus" pitchFamily="66" charset="0"/>
              </a:rPr>
            </a:br>
            <a:r>
              <a:rPr lang="en-US" sz="3600" dirty="0" smtClean="0">
                <a:latin typeface="Papyrus" pitchFamily="66" charset="0"/>
              </a:rPr>
              <a:t/>
            </a:r>
            <a:br>
              <a:rPr lang="en-US" sz="3600" dirty="0" smtClean="0">
                <a:latin typeface="Papyrus" pitchFamily="66" charset="0"/>
              </a:rPr>
            </a:br>
            <a:r>
              <a:rPr lang="en-US" sz="3600" dirty="0" smtClean="0">
                <a:latin typeface="Papyrus" pitchFamily="66" charset="0"/>
              </a:rPr>
              <a:t/>
            </a:r>
            <a:br>
              <a:rPr lang="en-US" sz="3600" dirty="0" smtClean="0">
                <a:latin typeface="Papyrus" pitchFamily="66" charset="0"/>
              </a:rPr>
            </a:br>
            <a:r>
              <a:rPr lang="en-US" sz="3600" dirty="0" smtClean="0">
                <a:latin typeface="Papyrus" pitchFamily="66" charset="0"/>
              </a:rPr>
              <a:t/>
            </a:r>
            <a:br>
              <a:rPr lang="en-US" sz="3600" dirty="0" smtClean="0">
                <a:latin typeface="Papyrus" pitchFamily="66" charset="0"/>
              </a:rPr>
            </a:br>
            <a:r>
              <a:rPr lang="en-US" sz="3600" dirty="0" smtClean="0">
                <a:latin typeface="Papyrus" pitchFamily="66" charset="0"/>
              </a:rPr>
              <a:t/>
            </a:r>
            <a:br>
              <a:rPr lang="en-US" sz="3600" dirty="0" smtClean="0">
                <a:latin typeface="Papyrus" pitchFamily="66" charset="0"/>
              </a:rPr>
            </a:br>
            <a:r>
              <a:rPr lang="en-US" dirty="0" smtClean="0">
                <a:latin typeface="MV Boli" pitchFamily="2" charset="0"/>
                <a:cs typeface="MV Boli" pitchFamily="2" charset="0"/>
              </a:rPr>
              <a:t>let us all work together to preserve our environment and create a better world</a:t>
            </a:r>
            <a:r>
              <a:rPr lang="en-US" dirty="0" smtClean="0">
                <a:latin typeface="Papyrus" pitchFamily="66" charset="0"/>
              </a:rPr>
              <a:t>.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9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2971800"/>
            <a:ext cx="9144000" cy="41148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en-US" sz="4000" dirty="0" smtClean="0">
              <a:solidFill>
                <a:srgbClr val="FF0000"/>
              </a:solidFill>
              <a:latin typeface="Arial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en-US" sz="4000" dirty="0" smtClean="0">
                <a:solidFill>
                  <a:srgbClr val="FF0000"/>
                </a:solidFill>
                <a:latin typeface="Arial" charset="0"/>
              </a:rPr>
              <a:t>www.g-biack.org</a:t>
            </a:r>
            <a:r>
              <a:rPr lang="en-US" sz="4000" dirty="0" smtClean="0">
                <a:latin typeface="Arial" charset="0"/>
              </a:rPr>
              <a:t> </a:t>
            </a:r>
            <a:endParaRPr lang="en-US" sz="4000" dirty="0" smtClean="0"/>
          </a:p>
        </p:txBody>
      </p:sp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0"/>
            <a:ext cx="77724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For More Information </a:t>
            </a:r>
            <a:br>
              <a:rPr lang="en-US" dirty="0" smtClean="0">
                <a:latin typeface="PMingLiU-ExtB" pitchFamily="18" charset="-120"/>
                <a:ea typeface="PMingLiU-ExtB" pitchFamily="18" charset="-120"/>
              </a:rPr>
            </a:b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Please Visit</a:t>
            </a:r>
            <a:r>
              <a:rPr lang="en-US" dirty="0" smtClean="0">
                <a:latin typeface="Papyrus" pitchFamily="66" charset="0"/>
              </a:rPr>
              <a:t/>
            </a:r>
            <a:br>
              <a:rPr lang="en-US" dirty="0" smtClean="0">
                <a:latin typeface="Papyrus" pitchFamily="66" charset="0"/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</p:spTree>
  </p:cSld>
  <p:clrMapOvr>
    <a:masterClrMapping/>
  </p:clrMapOvr>
  <p:transition advTm="8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79638"/>
            <a:ext cx="7772400" cy="852487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smtClean="0"/>
              <a:t>Grow Crops Together </a:t>
            </a:r>
            <a:br>
              <a:rPr lang="en-US" sz="3600" smtClean="0"/>
            </a:br>
            <a:r>
              <a:rPr lang="en-US" sz="3600" smtClean="0"/>
              <a:t>That Have A Beneficial Effect On Each Other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540125"/>
            <a:ext cx="7478713" cy="1101725"/>
          </a:xfrm>
        </p:spPr>
        <p:txBody>
          <a:bodyPr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>
                <a:solidFill>
                  <a:schemeClr val="tx1"/>
                </a:solidFill>
              </a:rPr>
              <a:t>Example:  Corn (heavy feeder), Beans (A Legume),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>
                <a:solidFill>
                  <a:schemeClr val="tx1"/>
                </a:solidFill>
              </a:rPr>
              <a:t>and Squash</a:t>
            </a:r>
          </a:p>
        </p:txBody>
      </p:sp>
    </p:spTree>
  </p:cSld>
  <p:clrMapOvr>
    <a:masterClrMapping/>
  </p:clrMapOvr>
  <p:transition advTm="4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292100"/>
            <a:ext cx="7696200" cy="6565900"/>
          </a:xfrm>
        </p:spPr>
      </p:pic>
    </p:spTree>
  </p:cSld>
  <p:clrMapOvr>
    <a:masterClrMapping/>
  </p:clrMapOvr>
  <p:transition advTm="4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solidFill>
            <a:schemeClr val="accent1"/>
          </a:solidFill>
        </p:spPr>
        <p:txBody>
          <a:bodyPr/>
          <a:lstStyle/>
          <a:p>
            <a:pPr algn="ctr">
              <a:lnSpc>
                <a:spcPct val="150000"/>
              </a:lnSpc>
              <a:buNone/>
            </a:pPr>
            <a:r>
              <a:rPr lang="en-US" dirty="0" smtClean="0">
                <a:latin typeface="Engravers MT" pitchFamily="18" charset="0"/>
              </a:rPr>
              <a:t>Goal:</a:t>
            </a:r>
          </a:p>
          <a:p>
            <a:pPr algn="ctr">
              <a:lnSpc>
                <a:spcPct val="150000"/>
              </a:lnSpc>
              <a:buNone/>
            </a:pPr>
            <a:r>
              <a:rPr lang="en-US" dirty="0" smtClean="0">
                <a:latin typeface="Engravers MT" pitchFamily="18" charset="0"/>
              </a:rPr>
              <a:t>Grow and Maintain Sustainable Soil Fertility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CALORIE AND CARBON CROPS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47888"/>
            <a:ext cx="7772400" cy="11144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smtClean="0">
                <a:latin typeface="Arial" charset="0"/>
              </a:rPr>
              <a:t>How can we best nurture our community, family, soil and planet’s ecosystem?</a:t>
            </a:r>
            <a:endParaRPr lang="en-US" smtClean="0">
              <a:latin typeface="Arial" charset="0"/>
            </a:endParaRPr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96200" y="5562600"/>
            <a:ext cx="76200" cy="76200"/>
          </a:xfrm>
        </p:spPr>
        <p:txBody>
          <a:bodyPr>
            <a:normAutofit fontScale="25000" lnSpcReduction="2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endParaRPr lang="en-US" sz="800" smtClean="0"/>
          </a:p>
        </p:txBody>
      </p:sp>
    </p:spTree>
  </p:cSld>
  <p:clrMapOvr>
    <a:masterClrMapping/>
  </p:clrMapOvr>
  <p:transition advTm="4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609600"/>
            <a:ext cx="7239000" cy="5867400"/>
          </a:xfrm>
        </p:spPr>
        <p:txBody>
          <a:bodyPr/>
          <a:lstStyle/>
          <a:p>
            <a:pPr eaLnBrk="1" hangingPunct="1"/>
            <a:endParaRPr lang="en-US" dirty="0" smtClean="0">
              <a:solidFill>
                <a:srgbClr val="996633"/>
              </a:solidFill>
            </a:endParaRPr>
          </a:p>
          <a:p>
            <a:pPr eaLnBrk="1" hangingPunct="1">
              <a:buNone/>
            </a:pPr>
            <a:endParaRPr lang="en-US" dirty="0" smtClean="0">
              <a:solidFill>
                <a:srgbClr val="996633"/>
              </a:solidFill>
            </a:endParaRPr>
          </a:p>
          <a:p>
            <a:pPr eaLnBrk="1" hangingPunct="1"/>
            <a:r>
              <a:rPr lang="en-US" dirty="0" smtClean="0"/>
              <a:t>In About 60% of Your Growing Area</a:t>
            </a:r>
          </a:p>
        </p:txBody>
      </p:sp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905000"/>
            <a:ext cx="72390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Meaning? Grow the Food to Eat  </a:t>
            </a:r>
            <a:r>
              <a:rPr lang="en-US" sz="4000" i="1" dirty="0" smtClean="0"/>
              <a:t>and</a:t>
            </a:r>
            <a:r>
              <a:rPr lang="en-US" sz="4000" dirty="0" smtClean="0"/>
              <a:t> the Biomass Needed </a:t>
            </a:r>
            <a:r>
              <a:rPr lang="en-US" sz="4000" dirty="0" smtClean="0"/>
              <a:t>for </a:t>
            </a:r>
            <a:r>
              <a:rPr lang="en-US" sz="4000" dirty="0" smtClean="0"/>
              <a:t>Sustainable Soil Fertility at the Same Time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Soil fertility is facilitated by planting approximately 60% of growing area in dual purpose grain and compost crops. These particular crops produce a large amount of carbonaceous materials per unit area and they are used to build compost for improving and maintaining the soil ecosystems microbial life.</a:t>
            </a:r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Carbon farming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These crops also produce a significant amount of calories 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Carbon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84</TotalTime>
  <Words>329</Words>
  <Application>Microsoft Office PowerPoint</Application>
  <PresentationFormat>On-screen Show (4:3)</PresentationFormat>
  <Paragraphs>45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Concourse</vt:lpstr>
      <vt:lpstr>Companion planting, Calorie and carbon farming, special root crops, open pollinated seeds, whole system  </vt:lpstr>
      <vt:lpstr>      COMPANION PLANTING Goal: Focus on whole garden to create a thriving mini ecosystem that has beneficial interrelationships   </vt:lpstr>
      <vt:lpstr>Grow Crops Together  That Have A Beneficial Effect On Each Other</vt:lpstr>
      <vt:lpstr>PowerPoint Presentation</vt:lpstr>
      <vt:lpstr>CALORIE AND CARBON CROPS </vt:lpstr>
      <vt:lpstr>How can we best nurture our community, family, soil and planet’s ecosystem?</vt:lpstr>
      <vt:lpstr>     Meaning? Grow the Food to Eat  and the Biomass Needed for Sustainable Soil Fertility at the Same Time</vt:lpstr>
      <vt:lpstr>Carbon farming</vt:lpstr>
      <vt:lpstr>Carbon </vt:lpstr>
      <vt:lpstr>Hot Weather Carbon- and Calorie-Efficient Crops Include: Corn, Sorghum, Pearl Millet, Amaranth, and Sunflowers</vt:lpstr>
      <vt:lpstr>Cold Weather Carbon- and Calorie-Efficient Crops Include:  Wheat, Cereal Rye, Oats, Barley and Fava Beans</vt:lpstr>
      <vt:lpstr>PowerPoint Presentation</vt:lpstr>
      <vt:lpstr>SPECIAL  CROPS:  Grow Up to 20 Times the Calories  Per Unit of Area Per Unit of Time   —In About 30% of Your Growing Area  </vt:lpstr>
      <vt:lpstr>With: •  Potatoes •  Sweet Potatoes •  Garlic •  Leeks •  Parsnips •  Salsify</vt:lpstr>
      <vt:lpstr>OPEN-POLLINATED SEEDS AND SEED SAVING</vt:lpstr>
      <vt:lpstr>Use Open-Pollinated Seeds to: Preserve Genetic Diversity  Produce your own seeds that are similar or identical to the parent(s) to reduce costs, and Ensure the seeds you prefer will always be available to you. </vt:lpstr>
      <vt:lpstr>Generally you can grow  all the seeds you need  for next year’s garden or farm  on an average of just  3% more growing area!</vt:lpstr>
      <vt:lpstr>A WHOLE SYSTEM</vt:lpstr>
      <vt:lpstr>PowerPoint Presentation</vt:lpstr>
      <vt:lpstr>GBIA</vt:lpstr>
      <vt:lpstr>PowerPoint Presentation</vt:lpstr>
      <vt:lpstr>       let us all work together to preserve our environment and create a better world. </vt:lpstr>
      <vt:lpstr>For More Information  Please Visit 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Companion planting, Calorie and carbon farming, special root crops, open pollinated seeds, whole system</dc:title>
  <dc:creator>user</dc:creator>
  <cp:lastModifiedBy>John Beeby</cp:lastModifiedBy>
  <cp:revision>7</cp:revision>
  <dcterms:created xsi:type="dcterms:W3CDTF">2012-08-12T11:17:20Z</dcterms:created>
  <dcterms:modified xsi:type="dcterms:W3CDTF">2012-08-12T17:55:19Z</dcterms:modified>
</cp:coreProperties>
</file>